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9" r:id="rId5"/>
    <p:sldId id="280" r:id="rId6"/>
    <p:sldId id="268" r:id="rId7"/>
    <p:sldId id="286" r:id="rId8"/>
    <p:sldId id="285" r:id="rId9"/>
    <p:sldId id="283" r:id="rId10"/>
    <p:sldId id="284" r:id="rId11"/>
    <p:sldId id="274" r:id="rId12"/>
    <p:sldId id="287" r:id="rId13"/>
    <p:sldId id="282" r:id="rId14"/>
    <p:sldId id="278" r:id="rId15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1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B8AA-D8F1-4117-967B-4D8CBFF27456}" type="datetimeFigureOut">
              <a:rPr kumimoji="1" lang="ja-JP" altLang="en-US" smtClean="0"/>
              <a:t>2014/9/6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98FB-CC6C-419D-955C-B311B5DF43D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9872" y="6731536"/>
            <a:ext cx="9155054" cy="14073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8067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B8AA-D8F1-4117-967B-4D8CBFF27456}" type="datetimeFigureOut">
              <a:rPr kumimoji="1" lang="ja-JP" altLang="en-US" smtClean="0"/>
              <a:t>2014/9/6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98FB-CC6C-419D-955C-B311B5DF43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258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B8AA-D8F1-4117-967B-4D8CBFF27456}" type="datetimeFigureOut">
              <a:rPr kumimoji="1" lang="ja-JP" altLang="en-US" smtClean="0"/>
              <a:t>2014/9/6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98FB-CC6C-419D-955C-B311B5DF43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0554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B8AA-D8F1-4117-967B-4D8CBFF27456}" type="datetimeFigureOut">
              <a:rPr kumimoji="1" lang="ja-JP" altLang="en-US" smtClean="0"/>
              <a:t>2014/9/6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98FB-CC6C-419D-955C-B311B5DF43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8030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B8AA-D8F1-4117-967B-4D8CBFF27456}" type="datetimeFigureOut">
              <a:rPr kumimoji="1" lang="ja-JP" altLang="en-US" smtClean="0"/>
              <a:t>2014/9/6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98FB-CC6C-419D-955C-B311B5DF43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1459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B8AA-D8F1-4117-967B-4D8CBFF27456}" type="datetimeFigureOut">
              <a:rPr kumimoji="1" lang="ja-JP" altLang="en-US" smtClean="0"/>
              <a:t>2014/9/6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98FB-CC6C-419D-955C-B311B5DF43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6265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B8AA-D8F1-4117-967B-4D8CBFF27456}" type="datetimeFigureOut">
              <a:rPr kumimoji="1" lang="ja-JP" altLang="en-US" smtClean="0"/>
              <a:t>2014/9/6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98FB-CC6C-419D-955C-B311B5DF43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8368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B8AA-D8F1-4117-967B-4D8CBFF27456}" type="datetimeFigureOut">
              <a:rPr kumimoji="1" lang="ja-JP" altLang="en-US" smtClean="0"/>
              <a:t>2014/9/6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98FB-CC6C-419D-955C-B311B5DF43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657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B8AA-D8F1-4117-967B-4D8CBFF27456}" type="datetimeFigureOut">
              <a:rPr kumimoji="1" lang="ja-JP" altLang="en-US" smtClean="0"/>
              <a:t>2014/9/6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98FB-CC6C-419D-955C-B311B5DF43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107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B8AA-D8F1-4117-967B-4D8CBFF27456}" type="datetimeFigureOut">
              <a:rPr kumimoji="1" lang="ja-JP" altLang="en-US" smtClean="0"/>
              <a:t>2014/9/6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98FB-CC6C-419D-955C-B311B5DF43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439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B8AA-D8F1-4117-967B-4D8CBFF27456}" type="datetimeFigureOut">
              <a:rPr kumimoji="1" lang="ja-JP" altLang="en-US" smtClean="0"/>
              <a:t>2014/9/6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98FB-CC6C-419D-955C-B311B5DF43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5823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2B8AA-D8F1-4117-967B-4D8CBFF27456}" type="datetimeFigureOut">
              <a:rPr kumimoji="1" lang="ja-JP" altLang="en-US" smtClean="0"/>
              <a:t>2014/9/6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C98FB-CC6C-419D-955C-B311B5DF43D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1182" y="0"/>
            <a:ext cx="9144000" cy="17215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9872" y="6731536"/>
            <a:ext cx="9155054" cy="14073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209" y="6401334"/>
            <a:ext cx="1557973" cy="32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55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b="1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メイリオ" pitchFamily="50" charset="-128"/>
          <a:ea typeface="メイリオ" pitchFamily="50" charset="-128"/>
          <a:cs typeface="メイリオ" pitchFamily="50" charset="-128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cgg.mff.cuni.cz/~jaroslav/papers/2014-upbp/bathroom-comparison-html/compare.html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4365104"/>
            <a:ext cx="6400800" cy="1273696"/>
          </a:xfrm>
        </p:spPr>
        <p:txBody>
          <a:bodyPr/>
          <a:lstStyle/>
          <a:p>
            <a:r>
              <a:rPr kumimoji="1" lang="en-US" altLang="ja-JP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Pocol</a:t>
            </a:r>
            <a:endParaRPr kumimoji="1" lang="en-US" altLang="ja-JP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245" y="2132856"/>
            <a:ext cx="3905250" cy="1819275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6876256" y="378904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ja-JP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Α</a:t>
            </a:r>
            <a:r>
              <a:rPr lang="en-US" altLang="ja-JP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lpha1.2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730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トーンマッピング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400" dirty="0" smtClean="0"/>
              <a:t>去年は実装できなかったトーンマッピングを実装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トーンマッピングには</a:t>
            </a:r>
            <a:r>
              <a:rPr lang="ja-JP" altLang="en-US" sz="2400" dirty="0" smtClean="0"/>
              <a:t>下記式を使用。</a:t>
            </a:r>
            <a:endParaRPr kumimoji="1" lang="ja-JP" altLang="en-US" sz="2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34988" y="6084004"/>
            <a:ext cx="363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トーンマッピングあり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788024" y="6084004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トーンマッピングなし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88" y="4026604"/>
            <a:ext cx="3657600" cy="20574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4026604"/>
            <a:ext cx="3657600" cy="2057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テキスト ボックス 7"/>
              <p:cNvSpPr txBox="1"/>
              <p:nvPr/>
            </p:nvSpPr>
            <p:spPr>
              <a:xfrm>
                <a:off x="683568" y="2564903"/>
                <a:ext cx="2874312" cy="10209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/>
                            </a:rPr>
                            <m:t>𝑑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/>
                            </a:rPr>
                            <m:t>𝐿</m:t>
                          </m:r>
                          <m:d>
                            <m:dPr>
                              <m:ctrlPr>
                                <a:rPr kumimoji="1" lang="en-US" altLang="ja-JP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kumimoji="1" lang="en-US" altLang="ja-JP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kumimoji="1" lang="en-US" altLang="ja-JP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kumimoji="1" lang="en-US" altLang="ja-JP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</m:d>
                          <m:d>
                            <m:dPr>
                              <m:ctrlPr>
                                <a:rPr kumimoji="1" lang="en-US" altLang="ja-JP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kumimoji="1" lang="en-US" altLang="ja-JP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kumimoji="1" lang="en-US" altLang="ja-JP" b="0" i="1" smtClean="0">
                                  <a:latin typeface="Cambria Math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1" lang="en-US" altLang="ja-JP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b="0" i="1" smtClean="0">
                                      <a:latin typeface="Cambria Math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kumimoji="1" lang="en-US" altLang="ja-JP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ja-JP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kumimoji="1" lang="en-US" altLang="ja-JP" b="0" i="1" smtClean="0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kumimoji="1" lang="en-US" altLang="ja-JP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</m:d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US" altLang="ja-JP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b="0" i="1" smtClean="0">
                                              <a:latin typeface="Cambria Math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/>
                                            </a:rPr>
                                            <m:t>𝑤</m:t>
                                          </m:r>
                                          <m:r>
                                            <a:rPr kumimoji="1" lang="en-US" altLang="ja-JP" b="0" i="1" smtClean="0">
                                              <a:latin typeface="Cambria Math"/>
                                            </a:rPr>
                                            <m:t>h</m:t>
                                          </m:r>
                                          <m:r>
                                            <a:rPr kumimoji="1" lang="en-US" altLang="ja-JP" b="0" i="1" smtClean="0">
                                              <a:latin typeface="Cambria Math"/>
                                            </a:rPr>
                                            <m:t>𝑖𝑡𝑒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kumimoji="1" lang="en-US" altLang="ja-JP" b="0" i="1" smtClean="0">
                              <a:latin typeface="Cambria Math"/>
                            </a:rPr>
                            <m:t>1</m:t>
                          </m:r>
                          <m:r>
                            <a:rPr kumimoji="1" lang="en-US" altLang="ja-JP" b="0" i="1" smtClean="0">
                              <a:latin typeface="Cambria Math"/>
                            </a:rPr>
                            <m:t>+</m:t>
                          </m:r>
                          <m:r>
                            <a:rPr kumimoji="1" lang="en-US" altLang="ja-JP" b="0" i="1" smtClean="0">
                              <a:latin typeface="Cambria Math"/>
                            </a:rPr>
                            <m:t>𝐿</m:t>
                          </m:r>
                          <m:d>
                            <m:dPr>
                              <m:ctrlPr>
                                <a:rPr kumimoji="1" lang="en-US" altLang="ja-JP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kumimoji="1" lang="en-US" altLang="ja-JP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kumimoji="1" lang="en-US" altLang="ja-JP" b="0" i="1" smtClean="0">
                                  <a:latin typeface="Cambria Math"/>
                                </a:rPr>
                                <m:t>, </m:t>
                              </m:r>
                              <m:r>
                                <a:rPr kumimoji="1" lang="en-US" altLang="ja-JP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2564903"/>
                <a:ext cx="2874312" cy="102092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テキスト ボックス 8"/>
              <p:cNvSpPr txBox="1"/>
              <p:nvPr/>
            </p:nvSpPr>
            <p:spPr>
              <a:xfrm>
                <a:off x="4788024" y="2503717"/>
                <a:ext cx="2340641" cy="6204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/>
                        </a:rPr>
                        <m:t>𝐿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/>
                            </a:rPr>
                            <m:t>𝑥</m:t>
                          </m:r>
                          <m:r>
                            <a:rPr kumimoji="1" lang="en-US" altLang="ja-JP" b="0" i="1" smtClean="0">
                              <a:latin typeface="Cambria Math"/>
                            </a:rPr>
                            <m:t>,</m:t>
                          </m:r>
                          <m:r>
                            <a:rPr kumimoji="1" lang="en-US" altLang="ja-JP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kumimoji="1" lang="en-US" altLang="ja-JP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/>
                            </a:rPr>
                            <m:t>𝑎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kumimoji="1" lang="en-US" altLang="ja-JP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ja-JP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b="0" i="1" smtClean="0">
                                      <a:latin typeface="Cambria Math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sSub>
                        <m:sSubPr>
                          <m:ctrlPr>
                            <a:rPr kumimoji="1" lang="en-US" altLang="ja-JP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kumimoji="1" lang="en-US" altLang="ja-JP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/>
                            </a:rPr>
                            <m:t>𝑥</m:t>
                          </m:r>
                          <m:r>
                            <a:rPr kumimoji="1" lang="en-US" altLang="ja-JP" b="0" i="1" smtClean="0">
                              <a:latin typeface="Cambria Math"/>
                            </a:rPr>
                            <m:t>,</m:t>
                          </m:r>
                          <m:r>
                            <a:rPr kumimoji="1" lang="en-US" altLang="ja-JP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2503717"/>
                <a:ext cx="2340641" cy="62049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4788024" y="3144282"/>
                <a:ext cx="3832781" cy="8082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1" lang="ja-JP" altLang="en-US" i="1" smtClean="0">
                              <a:latin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ja-JP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/>
                                </a:rPr>
                                <m:t>𝑤</m:t>
                              </m:r>
                            </m:sub>
                          </m:sSub>
                        </m:e>
                      </m:acc>
                      <m:r>
                        <a:rPr kumimoji="1" lang="en-US" altLang="ja-JP" b="0" i="1" smtClean="0">
                          <a:latin typeface="Cambria Math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/>
                        </a:rPr>
                        <m:t>𝑒𝑥𝑝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ja-JP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ja-JP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m:rPr>
                                  <m:brk m:alnAt="7"/>
                                </m:rPr>
                                <a:rPr kumimoji="1" lang="en-US" altLang="ja-JP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m:rPr>
                                  <m:brk m:alnAt="7"/>
                                </m:rPr>
                                <a:rPr kumimoji="1" lang="en-US" altLang="ja-JP" b="0" i="1" smtClean="0">
                                  <a:latin typeface="Cambria Math"/>
                                </a:rPr>
                                <m:t>𝑦</m:t>
                              </m:r>
                            </m:sub>
                            <m:sup/>
                            <m:e>
                              <m:r>
                                <a:rPr kumimoji="1" lang="en-US" altLang="ja-JP" b="0" i="1" smtClean="0">
                                  <a:latin typeface="Cambria Math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kumimoji="1" lang="en-US" altLang="ja-JP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kumimoji="1" lang="ja-JP" altLang="en-US" b="0" i="1" smtClean="0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kumimoji="1" lang="en-US" altLang="ja-JP" b="0" i="1" smtClean="0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1" lang="en-US" altLang="ja-JP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b="0" i="1" smtClean="0">
                                          <a:latin typeface="Cambria Math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ja-JP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ja-JP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kumimoji="1" lang="en-US" altLang="ja-JP" b="0" i="1" smtClean="0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kumimoji="1" lang="en-US" altLang="ja-JP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3144282"/>
                <a:ext cx="3832781" cy="80823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7340000" y="2608877"/>
                <a:ext cx="11056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/>
                        </a:rPr>
                        <m:t>𝑎</m:t>
                      </m:r>
                      <m:r>
                        <a:rPr kumimoji="1" lang="en-US" altLang="ja-JP" b="0" i="1" smtClean="0">
                          <a:latin typeface="Cambria Math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/>
                        </a:rPr>
                        <m:t>0</m:t>
                      </m:r>
                      <m:r>
                        <a:rPr kumimoji="1" lang="en-US" altLang="ja-JP" b="0" i="1" smtClean="0">
                          <a:latin typeface="Cambria Math"/>
                        </a:rPr>
                        <m:t>.</m:t>
                      </m:r>
                      <m:r>
                        <a:rPr kumimoji="1" lang="en-US" altLang="ja-JP" b="0" i="1" smtClean="0">
                          <a:latin typeface="Cambria Math"/>
                        </a:rPr>
                        <m:t>18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0000" y="2608877"/>
                <a:ext cx="1105624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テキスト ボックス 11"/>
          <p:cNvSpPr txBox="1"/>
          <p:nvPr/>
        </p:nvSpPr>
        <p:spPr>
          <a:xfrm>
            <a:off x="683568" y="3645024"/>
            <a:ext cx="33123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000" dirty="0" smtClean="0"/>
              <a:t>※</a:t>
            </a:r>
            <a:r>
              <a:rPr lang="ja-JP" altLang="en-US" sz="1000" dirty="0" smtClean="0"/>
              <a:t>詳細は</a:t>
            </a:r>
            <a:r>
              <a:rPr lang="en-US" altLang="ja-JP" sz="1000" dirty="0" smtClean="0"/>
              <a:t>”Realistic Ray Tracing” pp.180-181</a:t>
            </a:r>
            <a:r>
              <a:rPr lang="ja-JP" altLang="en-US" sz="1000" dirty="0" smtClean="0"/>
              <a:t>を参照</a:t>
            </a:r>
            <a:endParaRPr kumimoji="1"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09727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今年もなんとか</a:t>
            </a:r>
            <a:r>
              <a:rPr kumimoji="1" lang="en-US" altLang="ja-JP" dirty="0" smtClean="0"/>
              <a:t>…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 smtClean="0"/>
              <a:t>しょっぱい</a:t>
            </a:r>
            <a:r>
              <a:rPr lang="ja-JP" altLang="en-US" dirty="0"/>
              <a:t>絵</a:t>
            </a:r>
            <a:r>
              <a:rPr lang="ja-JP" altLang="en-US" dirty="0" smtClean="0"/>
              <a:t>が</a:t>
            </a:r>
            <a:r>
              <a:rPr lang="ja-JP" altLang="en-US" dirty="0" smtClean="0"/>
              <a:t>できあがりました。</a:t>
            </a:r>
            <a:endParaRPr kumimoji="1" lang="ja-JP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601" y="2204864"/>
            <a:ext cx="7168794" cy="403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93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実装して</a:t>
            </a:r>
            <a:r>
              <a:rPr lang="ja-JP" altLang="en-US" dirty="0" smtClean="0"/>
              <a:t>みて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CPU</a:t>
            </a:r>
            <a:r>
              <a:rPr kumimoji="1" lang="ja-JP" altLang="en-US" dirty="0" smtClean="0"/>
              <a:t>実装だときつくなってきた感がある。</a:t>
            </a:r>
            <a:endParaRPr kumimoji="1" lang="en-US" altLang="ja-JP" dirty="0" smtClean="0"/>
          </a:p>
          <a:p>
            <a:r>
              <a:rPr lang="ja-JP" altLang="en-US" dirty="0" smtClean="0"/>
              <a:t>ノイズがやっぱり気になる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サンプル数を増やす</a:t>
            </a:r>
            <a:endParaRPr kumimoji="1" lang="en-US" altLang="ja-JP" dirty="0" smtClean="0"/>
          </a:p>
          <a:p>
            <a:pPr lvl="1"/>
            <a:r>
              <a:rPr lang="ja-JP" altLang="en-US" dirty="0"/>
              <a:t>ノイズ</a:t>
            </a:r>
            <a:r>
              <a:rPr lang="ja-JP" altLang="en-US" dirty="0" smtClean="0"/>
              <a:t>除去フィルタを実装</a:t>
            </a:r>
            <a:endParaRPr lang="en-US" altLang="ja-JP" dirty="0" smtClean="0"/>
          </a:p>
          <a:p>
            <a:r>
              <a:rPr kumimoji="1" lang="ja-JP" altLang="en-US" dirty="0" smtClean="0"/>
              <a:t>アセットは重要</a:t>
            </a:r>
            <a:endParaRPr kumimoji="1" lang="en-US" altLang="ja-JP" dirty="0" smtClean="0"/>
          </a:p>
          <a:p>
            <a:pPr lvl="1"/>
            <a:r>
              <a:rPr lang="ja-JP" altLang="en-US" dirty="0"/>
              <a:t>見た目</a:t>
            </a:r>
            <a:r>
              <a:rPr lang="ja-JP" altLang="en-US" dirty="0" smtClean="0"/>
              <a:t>のインパクトが変わる。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55310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来年は</a:t>
            </a:r>
            <a:r>
              <a:rPr kumimoji="1" lang="en-US" altLang="ja-JP" dirty="0" smtClean="0"/>
              <a:t>…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800" dirty="0" smtClean="0"/>
              <a:t>GPU</a:t>
            </a:r>
            <a:r>
              <a:rPr kumimoji="1" lang="ja-JP" altLang="en-US" sz="2800" dirty="0" smtClean="0"/>
              <a:t>レイトレ</a:t>
            </a:r>
            <a:r>
              <a:rPr kumimoji="1" lang="ja-JP" altLang="en-US" sz="2800" dirty="0" smtClean="0"/>
              <a:t>したい。</a:t>
            </a:r>
            <a:endParaRPr kumimoji="1" lang="en-US" altLang="ja-JP" sz="2800" dirty="0" smtClean="0"/>
          </a:p>
          <a:p>
            <a:r>
              <a:rPr lang="en-US" altLang="ja-JP" sz="2800" dirty="0" smtClean="0"/>
              <a:t>VCM</a:t>
            </a:r>
            <a:r>
              <a:rPr lang="ja-JP" altLang="en-US" sz="2800" dirty="0" smtClean="0"/>
              <a:t>とか</a:t>
            </a:r>
            <a:r>
              <a:rPr lang="en-US" altLang="ja-JP" sz="2800" dirty="0" smtClean="0"/>
              <a:t>UPBP</a:t>
            </a:r>
            <a:r>
              <a:rPr lang="ja-JP" altLang="en-US" sz="2800" dirty="0" smtClean="0"/>
              <a:t>とか実装</a:t>
            </a:r>
            <a:r>
              <a:rPr lang="ja-JP" altLang="en-US" sz="2800" dirty="0" smtClean="0"/>
              <a:t>したい。</a:t>
            </a:r>
            <a:endParaRPr kumimoji="1" lang="en-US" altLang="ja-JP" sz="2800" dirty="0" smtClean="0"/>
          </a:p>
          <a:p>
            <a:r>
              <a:rPr kumimoji="1" lang="en-US" altLang="ja-JP" sz="2800" dirty="0" smtClean="0"/>
              <a:t>NL-Means </a:t>
            </a:r>
            <a:r>
              <a:rPr kumimoji="1" lang="ja-JP" altLang="en-US" sz="2800" dirty="0" smtClean="0"/>
              <a:t>フィルタ実装したい</a:t>
            </a:r>
            <a:r>
              <a:rPr lang="ja-JP" altLang="en-US" sz="2800" dirty="0"/>
              <a:t>。</a:t>
            </a:r>
            <a:endParaRPr kumimoji="1" lang="ja-JP" altLang="en-US" sz="28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573016"/>
            <a:ext cx="5112568" cy="1916674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958884" y="6161841"/>
            <a:ext cx="617443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dirty="0">
                <a:hlinkClick r:id="rId3"/>
              </a:rPr>
              <a:t>http://cgg.mff.cuni.cz/~</a:t>
            </a:r>
            <a:r>
              <a:rPr lang="en-US" altLang="ja-JP" sz="1050" dirty="0" smtClean="0">
                <a:hlinkClick r:id="rId3"/>
              </a:rPr>
              <a:t>jaroslav/papers/2014-upbp/bathroom-comparison-html/compare.html</a:t>
            </a:r>
            <a:r>
              <a:rPr lang="ja-JP" altLang="en-US" sz="1050" dirty="0" smtClean="0"/>
              <a:t>　より引用</a:t>
            </a:r>
            <a:endParaRPr lang="ja-JP" altLang="en-US" sz="105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2339955"/>
            <a:ext cx="2740462" cy="3653949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539552" y="5489690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sz="1050" dirty="0"/>
              <a:t>http://telin.ugent.be/~frooms/ipi-topics/restoration/nlMeans.png</a:t>
            </a:r>
            <a:r>
              <a:rPr lang="ja-JP" altLang="en-US" sz="1050" dirty="0" smtClean="0"/>
              <a:t>より引用</a:t>
            </a:r>
            <a:r>
              <a:rPr lang="ja-JP" altLang="en-US" sz="105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070349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2708920"/>
            <a:ext cx="8229600" cy="341724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ja-JP" altLang="en-US" sz="9600" b="1" dirty="0" smtClean="0"/>
              <a:t>以上！</a:t>
            </a:r>
            <a:endParaRPr kumimoji="1" lang="ja-JP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4292676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こんな</a:t>
            </a:r>
            <a:r>
              <a:rPr lang="ja-JP" altLang="en-US" dirty="0" smtClean="0"/>
              <a:t>のつくりました</a:t>
            </a:r>
            <a:endParaRPr kumimoji="1" lang="ja-JP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7827" y="1556792"/>
            <a:ext cx="7792986" cy="438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974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457200" y="2780928"/>
            <a:ext cx="8229600" cy="334523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ja-JP" altLang="en-US" sz="8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　しょっぱい</a:t>
            </a:r>
            <a:r>
              <a:rPr kumimoji="1" lang="en-US" altLang="ja-JP" sz="8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r>
              <a:rPr kumimoji="1" lang="ja-JP" altLang="en-US" sz="8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kumimoji="1" lang="ja-JP" altLang="en-US" sz="8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971600" y="1844824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まだまだ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49892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今年は</a:t>
            </a:r>
            <a:r>
              <a:rPr kumimoji="1" lang="en-US" altLang="ja-JP" dirty="0" smtClean="0"/>
              <a:t>…</a:t>
            </a:r>
            <a:r>
              <a:rPr kumimoji="1" lang="ja-JP" altLang="en-US" dirty="0" err="1" smtClean="0"/>
              <a:t>。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727" y="1213338"/>
            <a:ext cx="5602569" cy="4201927"/>
          </a:xfrm>
        </p:spPr>
      </p:pic>
      <p:sp>
        <p:nvSpPr>
          <p:cNvPr id="5" name="テキスト ボックス 4"/>
          <p:cNvSpPr txBox="1"/>
          <p:nvPr/>
        </p:nvSpPr>
        <p:spPr>
          <a:xfrm>
            <a:off x="539552" y="5445224"/>
            <a:ext cx="8280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Progressive Photon Mapping</a:t>
            </a:r>
            <a:r>
              <a:rPr lang="ja-JP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を実装！</a:t>
            </a:r>
            <a:endParaRPr lang="en-US" altLang="ja-JP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en-US" altLang="ja-JP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…</a:t>
            </a:r>
            <a:r>
              <a:rPr lang="ja-JP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する予定でした</a:t>
            </a:r>
            <a:r>
              <a:rPr lang="ja-JP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。</a:t>
            </a:r>
            <a:endParaRPr lang="en-US" altLang="ja-JP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一応、実装はしました。</a:t>
            </a:r>
            <a:endParaRPr lang="en-US" altLang="ja-JP" sz="12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7017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いざ本格実装！でも</a:t>
            </a:r>
            <a:r>
              <a:rPr kumimoji="1" lang="en-US" altLang="ja-JP" dirty="0" smtClean="0"/>
              <a:t>…</a:t>
            </a:r>
            <a:endParaRPr kumimoji="1" lang="ja-JP" altLang="en-US" dirty="0"/>
          </a:p>
        </p:txBody>
      </p:sp>
      <p:pic>
        <p:nvPicPr>
          <p:cNvPr id="8" name="コンテンツ プレースホルダー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263" y="3356992"/>
            <a:ext cx="1429672" cy="1397424"/>
          </a:xfrm>
        </p:spPr>
      </p:pic>
      <p:sp>
        <p:nvSpPr>
          <p:cNvPr id="9" name="角丸四角形吹き出し 8"/>
          <p:cNvSpPr/>
          <p:nvPr/>
        </p:nvSpPr>
        <p:spPr>
          <a:xfrm>
            <a:off x="938679" y="1484784"/>
            <a:ext cx="7560840" cy="1224136"/>
          </a:xfrm>
          <a:prstGeom prst="wedgeRoundRectCallout">
            <a:avLst>
              <a:gd name="adj1" fmla="val -7001"/>
              <a:gd name="adj2" fmla="val 9950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 smtClean="0"/>
              <a:t>うわ、私の</a:t>
            </a:r>
            <a:r>
              <a:rPr kumimoji="1" lang="ja-JP" altLang="en-US" sz="4000" dirty="0" smtClean="0"/>
              <a:t>レンダラ動かなさすぎ。</a:t>
            </a:r>
            <a:endParaRPr kumimoji="1" lang="ja-JP" altLang="en-US" sz="40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87624" y="5157192"/>
            <a:ext cx="7416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締め切りまで</a:t>
            </a:r>
            <a:r>
              <a:rPr lang="en-US" altLang="ja-JP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r>
              <a:rPr lang="ja-JP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週間を切った現時点で，なかなかバグが取れない状況なので，</a:t>
            </a:r>
            <a:r>
              <a:rPr lang="en-US" altLang="ja-JP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Progressive Photon Mapping</a:t>
            </a:r>
            <a:r>
              <a:rPr lang="ja-JP" alt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への</a:t>
            </a:r>
            <a:r>
              <a:rPr lang="ja-JP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移行は無理と判断。</a:t>
            </a:r>
            <a:endParaRPr lang="en-US" altLang="ja-JP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kumimoji="1" lang="en-US" altLang="ja-JP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昨年のプログラムに修正・機能追加することに最終的にしました。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00753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作品コンセプト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2132856"/>
            <a:ext cx="8229600" cy="39933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ja-JP" altLang="en-US" sz="9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動けば、</a:t>
            </a:r>
            <a:endParaRPr lang="en-US" altLang="ja-JP" sz="9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ja-JP" altLang="en-US" sz="9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いい</a:t>
            </a:r>
            <a:r>
              <a:rPr lang="ja-JP" altLang="en-US" sz="9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じゃ</a:t>
            </a:r>
            <a:r>
              <a:rPr lang="ja-JP" altLang="en-US" sz="9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ん</a:t>
            </a:r>
            <a:r>
              <a:rPr lang="ja-JP" altLang="en-US" sz="9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！</a:t>
            </a:r>
            <a:endParaRPr lang="en-US" altLang="ja-JP" sz="9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555776" y="6333983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多少おかしくても動きゃそれでいい。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57172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昨年との違い。</a:t>
            </a:r>
            <a:endParaRPr kumimoji="1" lang="ja-JP" altLang="en-US" dirty="0"/>
          </a:p>
        </p:txBody>
      </p:sp>
      <p:cxnSp>
        <p:nvCxnSpPr>
          <p:cNvPr id="5" name="直線コネクタ 4"/>
          <p:cNvCxnSpPr/>
          <p:nvPr/>
        </p:nvCxnSpPr>
        <p:spPr>
          <a:xfrm>
            <a:off x="539552" y="5157192"/>
            <a:ext cx="8136904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026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Mesh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800" dirty="0" smtClean="0"/>
              <a:t>今年はメッシュを読み込めるようにしました。</a:t>
            </a:r>
            <a:endParaRPr kumimoji="1" lang="en-US" altLang="ja-JP" sz="2800" dirty="0" smtClean="0"/>
          </a:p>
          <a:p>
            <a:r>
              <a:rPr lang="ja-JP" altLang="en-US" sz="2800" dirty="0" smtClean="0"/>
              <a:t>メッシュは独自形式</a:t>
            </a:r>
            <a:r>
              <a:rPr lang="en-US" altLang="ja-JP" sz="2800" dirty="0" smtClean="0"/>
              <a:t>(*.</a:t>
            </a:r>
            <a:r>
              <a:rPr lang="en-US" altLang="ja-JP" sz="2800" dirty="0" err="1" smtClean="0"/>
              <a:t>smd</a:t>
            </a:r>
            <a:r>
              <a:rPr lang="en-US" altLang="ja-JP" sz="2800" dirty="0" smtClean="0"/>
              <a:t>)</a:t>
            </a:r>
            <a:r>
              <a:rPr lang="ja-JP" altLang="en-US" sz="2800" dirty="0" smtClean="0"/>
              <a:t>を採用。</a:t>
            </a:r>
            <a:endParaRPr lang="en-US" altLang="ja-JP" sz="2800" dirty="0" smtClean="0"/>
          </a:p>
          <a:p>
            <a:pPr lvl="1"/>
            <a:r>
              <a:rPr lang="en-US" altLang="ja-JP" sz="1400" dirty="0" err="1"/>
              <a:t>Wavefront</a:t>
            </a:r>
            <a:r>
              <a:rPr lang="en-US" altLang="ja-JP" sz="1400" dirty="0"/>
              <a:t> Alias Object(*.</a:t>
            </a:r>
            <a:r>
              <a:rPr lang="en-US" altLang="ja-JP" sz="1400" dirty="0" err="1"/>
              <a:t>obj</a:t>
            </a:r>
            <a:r>
              <a:rPr lang="en-US" altLang="ja-JP" sz="1400" dirty="0"/>
              <a:t>)</a:t>
            </a:r>
            <a:r>
              <a:rPr lang="ja-JP" altLang="en-US" sz="1400" dirty="0"/>
              <a:t>からコンバータを用いて独自形式</a:t>
            </a:r>
            <a:r>
              <a:rPr lang="en-US" altLang="ja-JP" sz="1400" dirty="0"/>
              <a:t>(*.</a:t>
            </a:r>
            <a:r>
              <a:rPr lang="en-US" altLang="ja-JP" sz="1400" dirty="0" err="1"/>
              <a:t>smd</a:t>
            </a:r>
            <a:r>
              <a:rPr lang="en-US" altLang="ja-JP" sz="1400" dirty="0"/>
              <a:t>)</a:t>
            </a:r>
            <a:r>
              <a:rPr lang="ja-JP" altLang="en-US" sz="1400" dirty="0"/>
              <a:t>に</a:t>
            </a:r>
            <a:r>
              <a:rPr lang="ja-JP" altLang="en-US" sz="1400" dirty="0" smtClean="0"/>
              <a:t>変換</a:t>
            </a:r>
            <a:endParaRPr lang="en-US" altLang="ja-JP" sz="2800" dirty="0" smtClean="0"/>
          </a:p>
          <a:p>
            <a:r>
              <a:rPr lang="ja-JP" altLang="en-US" sz="2800" dirty="0" smtClean="0"/>
              <a:t>マテリアルはディフューズのみ</a:t>
            </a:r>
            <a:endParaRPr lang="en-US" altLang="ja-JP" sz="2800" dirty="0" smtClean="0"/>
          </a:p>
          <a:p>
            <a:pPr lvl="1"/>
            <a:r>
              <a:rPr kumimoji="1" lang="ja-JP" altLang="en-US" sz="1400" dirty="0" smtClean="0"/>
              <a:t>マテリアルエディタを作るのが面倒だったため。</a:t>
            </a:r>
            <a:endParaRPr kumimoji="1" lang="en-US" altLang="ja-JP" sz="1400" dirty="0" smtClean="0"/>
          </a:p>
          <a:p>
            <a:endParaRPr kumimoji="1" lang="ja-JP" altLang="en-US" sz="24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789040"/>
            <a:ext cx="3888432" cy="282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038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OBVH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400" dirty="0" smtClean="0"/>
              <a:t>今年は</a:t>
            </a:r>
            <a:r>
              <a:rPr kumimoji="1" lang="en-US" altLang="ja-JP" sz="2400" dirty="0" err="1" smtClean="0"/>
              <a:t>Octa</a:t>
            </a:r>
            <a:r>
              <a:rPr kumimoji="1" lang="en-US" altLang="ja-JP" sz="2400" dirty="0" smtClean="0"/>
              <a:t> Bounding Volume Hierarchy</a:t>
            </a:r>
            <a:r>
              <a:rPr kumimoji="1" lang="ja-JP" altLang="en-US" sz="2400" dirty="0" smtClean="0"/>
              <a:t>を実装。</a:t>
            </a:r>
            <a:endParaRPr kumimoji="1" lang="en-US" altLang="ja-JP" sz="2400" dirty="0" smtClean="0"/>
          </a:p>
          <a:p>
            <a:r>
              <a:rPr lang="en-US" altLang="ja-JP" sz="2400" dirty="0" smtClean="0"/>
              <a:t>AVX(Advanced Vector Extension)</a:t>
            </a:r>
            <a:r>
              <a:rPr lang="ja-JP" altLang="en-US" sz="2400" dirty="0" smtClean="0"/>
              <a:t>を使用</a:t>
            </a:r>
            <a:endParaRPr kumimoji="1" lang="en-US" altLang="ja-JP" sz="2400" dirty="0" smtClean="0"/>
          </a:p>
          <a:p>
            <a:r>
              <a:rPr lang="ja-JP" altLang="en-US" sz="2400" dirty="0"/>
              <a:t>単</a:t>
            </a:r>
            <a:r>
              <a:rPr lang="ja-JP" altLang="en-US" sz="2400" dirty="0" smtClean="0"/>
              <a:t>に</a:t>
            </a:r>
            <a:r>
              <a:rPr lang="en-US" altLang="ja-JP" sz="2400" dirty="0" smtClean="0"/>
              <a:t>QBVH</a:t>
            </a:r>
            <a:r>
              <a:rPr lang="ja-JP" altLang="en-US" sz="2400" dirty="0" smtClean="0"/>
              <a:t>をもう一回分割して</a:t>
            </a:r>
            <a:r>
              <a:rPr lang="en-US" altLang="ja-JP" sz="2400" dirty="0" smtClean="0"/>
              <a:t>8</a:t>
            </a:r>
            <a:r>
              <a:rPr lang="ja-JP" altLang="en-US" sz="2400" dirty="0" smtClean="0"/>
              <a:t>個にしただけ。</a:t>
            </a:r>
            <a:endParaRPr lang="en-US" altLang="ja-JP" sz="2400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587" y="4090764"/>
            <a:ext cx="3048000" cy="171450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115616" y="2924944"/>
            <a:ext cx="3199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OBVH</a:t>
            </a:r>
          </a:p>
          <a:p>
            <a:r>
              <a:rPr lang="ja-JP" altLang="en-US" dirty="0" smtClean="0"/>
              <a:t>レンダリング　</a:t>
            </a:r>
            <a:r>
              <a:rPr lang="en-US" altLang="ja-JP" dirty="0" smtClean="0"/>
              <a:t>218.095399(</a:t>
            </a:r>
            <a:r>
              <a:rPr lang="ja-JP" altLang="en-US" dirty="0" smtClean="0"/>
              <a:t>秒</a:t>
            </a:r>
            <a:r>
              <a:rPr lang="en-US" altLang="ja-JP" dirty="0" smtClean="0"/>
              <a:t>)</a:t>
            </a:r>
          </a:p>
          <a:p>
            <a:r>
              <a:rPr kumimoji="1" lang="en-US" altLang="ja-JP" dirty="0" smtClean="0"/>
              <a:t>1pixel</a:t>
            </a:r>
            <a:r>
              <a:rPr kumimoji="1" lang="ja-JP" altLang="en-US" dirty="0" smtClean="0"/>
              <a:t>当り　</a:t>
            </a:r>
            <a:r>
              <a:rPr lang="en-US" altLang="ja-JP" dirty="0" smtClean="0"/>
              <a:t>3.786378(</a:t>
            </a:r>
            <a:r>
              <a:rPr lang="ja-JP" altLang="en-US" dirty="0" smtClean="0"/>
              <a:t>ミリ秒</a:t>
            </a:r>
            <a:r>
              <a:rPr lang="en-US" altLang="ja-JP" dirty="0" smtClean="0"/>
              <a:t>)</a:t>
            </a:r>
            <a:endParaRPr kumimoji="1" lang="ja-JP" altLang="en-US" dirty="0"/>
          </a:p>
        </p:txBody>
      </p:sp>
      <p:pic>
        <p:nvPicPr>
          <p:cNvPr id="2050" name="Picture 2" descr="C:\Users\RICK_DIAS\Documents\07_Git\Salty\src\project\img\output_20140906_120733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374" y="4090764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4644008" y="2937718"/>
            <a:ext cx="3199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kumimoji="1" lang="en-US" altLang="ja-JP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BVH</a:t>
            </a:r>
          </a:p>
          <a:p>
            <a:r>
              <a:rPr lang="ja-JP" altLang="en-US" dirty="0" smtClean="0"/>
              <a:t>レンダリング　</a:t>
            </a:r>
            <a:r>
              <a:rPr lang="en-US" altLang="ja-JP" dirty="0"/>
              <a:t>227.073228 </a:t>
            </a:r>
            <a:r>
              <a:rPr lang="en-US" altLang="ja-JP" dirty="0" smtClean="0"/>
              <a:t>(</a:t>
            </a:r>
            <a:r>
              <a:rPr lang="ja-JP" altLang="en-US" dirty="0" smtClean="0"/>
              <a:t>秒</a:t>
            </a:r>
            <a:r>
              <a:rPr lang="en-US" altLang="ja-JP" dirty="0" smtClean="0"/>
              <a:t>)</a:t>
            </a:r>
          </a:p>
          <a:p>
            <a:r>
              <a:rPr kumimoji="1" lang="en-US" altLang="ja-JP" dirty="0" smtClean="0"/>
              <a:t>1pixel</a:t>
            </a:r>
            <a:r>
              <a:rPr kumimoji="1" lang="ja-JP" altLang="en-US" dirty="0" smtClean="0"/>
              <a:t>当り　</a:t>
            </a:r>
            <a:r>
              <a:rPr lang="en-US" altLang="ja-JP" dirty="0"/>
              <a:t>3.942244 </a:t>
            </a:r>
            <a:r>
              <a:rPr lang="en-US" altLang="ja-JP" dirty="0" smtClean="0"/>
              <a:t>(</a:t>
            </a:r>
            <a:r>
              <a:rPr lang="ja-JP" altLang="en-US" dirty="0"/>
              <a:t>ミリ秒</a:t>
            </a:r>
            <a:r>
              <a:rPr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39552" y="5838363"/>
            <a:ext cx="3744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/>
              <a:t>※</a:t>
            </a:r>
            <a:r>
              <a:rPr lang="ja-JP" altLang="en-US" sz="1200" dirty="0" smtClean="0"/>
              <a:t>画像サイズ</a:t>
            </a:r>
            <a:r>
              <a:rPr lang="en-US" altLang="ja-JP" sz="1200" dirty="0" smtClean="0"/>
              <a:t>: 320</a:t>
            </a:r>
            <a:r>
              <a:rPr lang="en-US" altLang="ja-JP" sz="1200" dirty="0"/>
              <a:t>×</a:t>
            </a:r>
            <a:r>
              <a:rPr lang="en-US" altLang="ja-JP" sz="1200" dirty="0" smtClean="0"/>
              <a:t>180</a:t>
            </a:r>
            <a:endParaRPr lang="en-US" altLang="ja-JP" sz="1200" dirty="0"/>
          </a:p>
          <a:p>
            <a:r>
              <a:rPr lang="ja-JP" altLang="en-US" sz="1200" dirty="0"/>
              <a:t> 　</a:t>
            </a:r>
            <a:r>
              <a:rPr lang="ja-JP" altLang="en-US" sz="1200" dirty="0" smtClean="0"/>
              <a:t>サンプル数</a:t>
            </a:r>
            <a:r>
              <a:rPr lang="en-US" altLang="ja-JP" sz="1200" dirty="0" smtClean="0"/>
              <a:t>: 4096</a:t>
            </a:r>
          </a:p>
          <a:p>
            <a:r>
              <a:rPr kumimoji="1" lang="ja-JP" altLang="en-US" sz="1200" dirty="0" smtClean="0"/>
              <a:t>　 </a:t>
            </a:r>
            <a:r>
              <a:rPr kumimoji="1" lang="en-US" altLang="ja-JP" sz="1200" dirty="0" smtClean="0"/>
              <a:t>CPU: AMD FX(tm)-8350 </a:t>
            </a:r>
            <a:r>
              <a:rPr lang="ja-JP" altLang="en-US" sz="1200" dirty="0" smtClean="0"/>
              <a:t> </a:t>
            </a:r>
            <a:r>
              <a:rPr lang="en-US" altLang="ja-JP" sz="1200" dirty="0" smtClean="0"/>
              <a:t>Eight Core Processor </a:t>
            </a:r>
            <a:r>
              <a:rPr kumimoji="1" lang="en-US" altLang="ja-JP" sz="1200" dirty="0" smtClean="0"/>
              <a:t>4.0GHz</a:t>
            </a:r>
          </a:p>
          <a:p>
            <a:r>
              <a:rPr lang="ja-JP" altLang="en-US" sz="1200" dirty="0" smtClean="0"/>
              <a:t>　 メモリ：</a:t>
            </a:r>
            <a:r>
              <a:rPr lang="en-US" altLang="ja-JP" sz="1200" dirty="0" smtClean="0"/>
              <a:t>4GB</a:t>
            </a:r>
            <a:r>
              <a:rPr lang="ja-JP" altLang="en-US" sz="1200" dirty="0" smtClean="0"/>
              <a:t>　で測定。</a:t>
            </a:r>
            <a:endParaRPr kumimoji="1" lang="ja-JP" altLang="en-US" sz="12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211960" y="6390126"/>
            <a:ext cx="3343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/>
              <a:t>※BVH</a:t>
            </a:r>
            <a:r>
              <a:rPr lang="ja-JP" altLang="en-US" sz="1200" dirty="0"/>
              <a:t>は</a:t>
            </a:r>
            <a:r>
              <a:rPr kumimoji="1" lang="en-US" altLang="ja-JP" sz="1200" dirty="0" smtClean="0"/>
              <a:t>Median Split</a:t>
            </a:r>
            <a:r>
              <a:rPr kumimoji="1" lang="ja-JP" altLang="en-US" sz="1200" dirty="0" smtClean="0"/>
              <a:t>で作成。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91518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399</Words>
  <Application>Microsoft Office PowerPoint</Application>
  <PresentationFormat>画面に合わせる (4:3)</PresentationFormat>
  <Paragraphs>66</Paragraphs>
  <Slides>14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15" baseType="lpstr">
      <vt:lpstr>Office ​​テーマ</vt:lpstr>
      <vt:lpstr>PowerPoint プレゼンテーション</vt:lpstr>
      <vt:lpstr>こんなのつくりました</vt:lpstr>
      <vt:lpstr>PowerPoint プレゼンテーション</vt:lpstr>
      <vt:lpstr>今年は…。</vt:lpstr>
      <vt:lpstr>いざ本格実装！でも…</vt:lpstr>
      <vt:lpstr>作品コンセプト</vt:lpstr>
      <vt:lpstr>昨年との違い。</vt:lpstr>
      <vt:lpstr>Mesh</vt:lpstr>
      <vt:lpstr>OBVH</vt:lpstr>
      <vt:lpstr>トーンマッピング</vt:lpstr>
      <vt:lpstr>今年もなんとか…</vt:lpstr>
      <vt:lpstr>実装してみて</vt:lpstr>
      <vt:lpstr>来年は…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Pocol</dc:creator>
  <cp:lastModifiedBy>RICK_DIAS</cp:lastModifiedBy>
  <cp:revision>127</cp:revision>
  <dcterms:created xsi:type="dcterms:W3CDTF">2013-08-18T15:58:03Z</dcterms:created>
  <dcterms:modified xsi:type="dcterms:W3CDTF">2014-09-06T04:12:47Z</dcterms:modified>
</cp:coreProperties>
</file>